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0.jpeg" ContentType="image/jpeg"/>
  <Override PartName="/ppt/media/image18.jpeg" ContentType="image/jpe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9.png" ContentType="image/png"/>
  <Override PartName="/ppt/media/image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5.jpeg" ContentType="image/jpeg"/>
  <Override PartName="/ppt/media/image7.jpeg" ContentType="image/jpeg"/>
  <Override PartName="/ppt/media/image19.png" ContentType="image/png"/>
  <Override PartName="/ppt/media/image6.jpeg" ContentType="image/jpeg"/>
  <Override PartName="/ppt/media/image10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709599-A2BF-4908-941B-98BEDE280E9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DE05F4-F4FD-42AD-A656-9F9A0349D31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D7CC77-234A-4C99-9160-DFF7E4BA5BE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7CD381-22DE-4AB1-852E-A926EBD13D8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BE12746-5FFC-4FDF-B239-E9CB0138BF6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ECB3837-7268-4E14-B2B2-E1C7AD0CBA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076B455-BC38-4674-A017-C54E3E76B3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CC7FF8C-6B0E-4C13-961E-FA3FB2EA48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EBBA496-95C5-48A1-8BBD-B2ACF2588E6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711D2DE-2867-4780-B234-A4D1938DD4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1D18288-C892-4CE8-8490-A0B1E20529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3EE587-A904-4A7A-9753-9EC8BA7356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E0BBDE9-142D-4354-8674-966CD8955A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49A7E45-AB56-4152-A59A-13A0180052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5EA6C52-6EC2-4199-9908-EF0CEFFC1D4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7AC6F81-59DE-44DF-AD13-E88D5B3BBDE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E6A65A0-7750-4736-AC43-A74059658C0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57587A-22C7-40FA-BFD3-C150391C0D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E8B7E5-82F7-4150-874F-BF3E8226AC3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41BE44-1DB6-4252-A2ED-E37B577EF3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783496-35BC-4F8F-892A-C5E362363C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072826-F77B-4349-8527-027304B37C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18F236-3B12-47B0-9B41-ED2F6E025C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D1530E-4005-4F0C-A44E-940A81ABF2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rafik 2" descr=""/>
          <p:cNvPicPr/>
          <p:nvPr/>
        </p:nvPicPr>
        <p:blipFill>
          <a:blip r:embed="rId2"/>
          <a:stretch/>
        </p:blipFill>
        <p:spPr>
          <a:xfrm>
            <a:off x="11022840" y="5874480"/>
            <a:ext cx="661680" cy="783720"/>
          </a:xfrm>
          <a:prstGeom prst="rect">
            <a:avLst/>
          </a:prstGeom>
          <a:ln w="0">
            <a:noFill/>
          </a:ln>
        </p:spPr>
      </p:pic>
      <p:sp>
        <p:nvSpPr>
          <p:cNvPr id="1" name="Gerader Verbinder 11"/>
          <p:cNvSpPr/>
          <p:nvPr/>
        </p:nvSpPr>
        <p:spPr>
          <a:xfrm flipH="1">
            <a:off x="0" y="6266520"/>
            <a:ext cx="108385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Gerader Verbinder 12"/>
          <p:cNvSpPr/>
          <p:nvPr/>
        </p:nvSpPr>
        <p:spPr>
          <a:xfrm flipH="1">
            <a:off x="0" y="6176880"/>
            <a:ext cx="10348560" cy="3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Gerader Verbinder 15"/>
          <p:cNvSpPr/>
          <p:nvPr/>
        </p:nvSpPr>
        <p:spPr>
          <a:xfrm flipV="1">
            <a:off x="11353680" y="0"/>
            <a:ext cx="360" cy="53985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Gerader Verbinder 18"/>
          <p:cNvSpPr/>
          <p:nvPr/>
        </p:nvSpPr>
        <p:spPr>
          <a:xfrm flipV="1">
            <a:off x="11451240" y="0"/>
            <a:ext cx="360" cy="57160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9669600" y="6409080"/>
            <a:ext cx="998280" cy="364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lstStyle>
            <a:lvl1pPr algn="ctr">
              <a:lnSpc>
                <a:spcPct val="100000"/>
              </a:lnSpc>
              <a:defRPr b="0" lang="de-DE" sz="1200" spc="-1" strike="noStrike">
                <a:solidFill>
                  <a:srgbClr val="80808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Calibri"/>
              </a:rPr>
              <a:t>&lt;Datum/Uhrzeit&gt;</a:t>
            </a:r>
            <a:endParaRPr b="0" lang="de-DE" sz="1200" spc="-1" strike="noStrike"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1523880" y="6409080"/>
            <a:ext cx="7446240" cy="364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lstStyle>
            <a:lvl1pPr>
              <a:lnSpc>
                <a:spcPct val="100000"/>
              </a:lnSpc>
              <a:defRPr b="0" lang="de-DE" sz="1200" spc="-1" strike="noStrike">
                <a:solidFill>
                  <a:srgbClr val="80808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808080"/>
                </a:solidFill>
                <a:latin typeface="Calibri"/>
              </a:rPr>
              <a:t>&lt;Fußzeile&gt;</a:t>
            </a:r>
            <a:endParaRPr b="0" lang="de-DE" sz="1200" spc="-1" strike="noStrike">
              <a:latin typeface="Calibri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11544840" y="399600"/>
            <a:ext cx="52236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</a:pPr>
            <a:fld id="{01F3C82B-FDF2-4D48-BA1A-5051276580D0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Calibri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2" descr=""/>
          <p:cNvPicPr/>
          <p:nvPr/>
        </p:nvPicPr>
        <p:blipFill>
          <a:blip r:embed="rId2"/>
          <a:stretch/>
        </p:blipFill>
        <p:spPr>
          <a:xfrm>
            <a:off x="11022840" y="5874480"/>
            <a:ext cx="661680" cy="783720"/>
          </a:xfrm>
          <a:prstGeom prst="rect">
            <a:avLst/>
          </a:prstGeom>
          <a:ln w="0">
            <a:noFill/>
          </a:ln>
        </p:spPr>
      </p:pic>
      <p:sp>
        <p:nvSpPr>
          <p:cNvPr id="47" name="Gerader Verbinder 11"/>
          <p:cNvSpPr/>
          <p:nvPr/>
        </p:nvSpPr>
        <p:spPr>
          <a:xfrm flipH="1">
            <a:off x="0" y="6266520"/>
            <a:ext cx="1083852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Gerader Verbinder 12"/>
          <p:cNvSpPr/>
          <p:nvPr/>
        </p:nvSpPr>
        <p:spPr>
          <a:xfrm flipH="1">
            <a:off x="0" y="6176880"/>
            <a:ext cx="10348560" cy="3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Gerader Verbinder 15"/>
          <p:cNvSpPr/>
          <p:nvPr/>
        </p:nvSpPr>
        <p:spPr>
          <a:xfrm flipV="1">
            <a:off x="11353680" y="0"/>
            <a:ext cx="360" cy="53985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Gerader Verbinder 18"/>
          <p:cNvSpPr/>
          <p:nvPr/>
        </p:nvSpPr>
        <p:spPr>
          <a:xfrm flipV="1">
            <a:off x="11451240" y="0"/>
            <a:ext cx="360" cy="57160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Mastertextformat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4"/>
          </p:nvPr>
        </p:nvSpPr>
        <p:spPr>
          <a:xfrm>
            <a:off x="11544840" y="399600"/>
            <a:ext cx="52236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</a:pPr>
            <a:fld id="{A71FF2D3-D3A9-4404-BB63-125FA9351C5D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5"/>
          </p:nvPr>
        </p:nvSpPr>
        <p:spPr>
          <a:xfrm>
            <a:off x="9624960" y="6387840"/>
            <a:ext cx="998280" cy="364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lstStyle>
            <a:lvl1pPr algn="ctr">
              <a:lnSpc>
                <a:spcPct val="100000"/>
              </a:lnSpc>
              <a:defRPr b="0" lang="de-DE" sz="1200" spc="-1" strike="noStrike">
                <a:solidFill>
                  <a:srgbClr val="40404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</a:pPr>
            <a:r>
              <a:rPr b="0" lang="de-DE" sz="1200" spc="-1" strike="noStrike">
                <a:solidFill>
                  <a:srgbClr val="404040"/>
                </a:solidFill>
                <a:latin typeface="Calibri"/>
              </a:rPr>
              <a:t>&lt;Datum/Uhrzeit&gt;</a:t>
            </a:r>
            <a:endParaRPr b="0" lang="de-DE" sz="1200" spc="-1" strike="noStrike">
              <a:latin typeface="Calibri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 idx="6"/>
          </p:nvPr>
        </p:nvSpPr>
        <p:spPr>
          <a:xfrm>
            <a:off x="838080" y="6387840"/>
            <a:ext cx="7446240" cy="364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lstStyle>
            <a:lvl1pPr>
              <a:lnSpc>
                <a:spcPct val="100000"/>
              </a:lnSpc>
              <a:defRPr b="0" lang="de-DE" sz="1200" spc="-1" strike="noStrike">
                <a:solidFill>
                  <a:srgbClr val="40404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404040"/>
                </a:solidFill>
                <a:latin typeface="Calibri"/>
              </a:rPr>
              <a:t>&lt;Fußzeile&gt;</a:t>
            </a:r>
            <a:endParaRPr b="0" lang="de-DE" sz="12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 1_0"/>
          <p:cNvSpPr txBox="1"/>
          <p:nvPr/>
        </p:nvSpPr>
        <p:spPr>
          <a:xfrm>
            <a:off x="1209600" y="118584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Maßnahmenkonzept Radschnellverbindung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Untertitel 2_0"/>
          <p:cNvSpPr txBox="1"/>
          <p:nvPr/>
        </p:nvSpPr>
        <p:spPr>
          <a:xfrm>
            <a:off x="1209600" y="3973320"/>
            <a:ext cx="9143640" cy="1347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Merseburg Innenstadt - Geiseltalsee</a:t>
            </a:r>
            <a:endParaRPr b="0" lang="de-DE" sz="2400" spc="-1" strike="noStrike">
              <a:latin typeface="Calibri"/>
            </a:endParaRPr>
          </a:p>
        </p:txBody>
      </p:sp>
      <p:sp>
        <p:nvSpPr>
          <p:cNvPr id="94" name="Gerader Verbinder 4_0"/>
          <p:cNvSpPr/>
          <p:nvPr/>
        </p:nvSpPr>
        <p:spPr>
          <a:xfrm>
            <a:off x="4349880" y="3704400"/>
            <a:ext cx="3040920" cy="3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reihandform: Form 31"/>
          <p:cNvSpPr/>
          <p:nvPr/>
        </p:nvSpPr>
        <p:spPr>
          <a:xfrm>
            <a:off x="-12240" y="656280"/>
            <a:ext cx="9769680" cy="464400"/>
          </a:xfrm>
          <a:custGeom>
            <a:avLst/>
            <a:gdLst/>
            <a:ahLst/>
            <a:rect l="l" t="t" r="r" b="b"/>
            <a:pathLst>
              <a:path w="9769965" h="464674">
                <a:moveTo>
                  <a:pt x="0" y="386977"/>
                </a:moveTo>
                <a:cubicBezTo>
                  <a:pt x="2196503" y="443743"/>
                  <a:pt x="4393007" y="500509"/>
                  <a:pt x="5615275" y="436072"/>
                </a:cubicBezTo>
                <a:cubicBezTo>
                  <a:pt x="6837543" y="371635"/>
                  <a:pt x="6936757" y="12626"/>
                  <a:pt x="7333611" y="352"/>
                </a:cubicBezTo>
                <a:cubicBezTo>
                  <a:pt x="7730465" y="-11922"/>
                  <a:pt x="7590338" y="300038"/>
                  <a:pt x="7996397" y="362430"/>
                </a:cubicBezTo>
                <a:cubicBezTo>
                  <a:pt x="8402456" y="424822"/>
                  <a:pt x="9086210" y="399762"/>
                  <a:pt x="9769965" y="37470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Titel 1"/>
          <p:cNvSpPr txBox="1"/>
          <p:nvPr/>
        </p:nvSpPr>
        <p:spPr>
          <a:xfrm>
            <a:off x="1006560" y="504000"/>
            <a:ext cx="3423960" cy="10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rmAutofit fontScale="81000"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Fazit &amp; Fragen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Grafik 17" descr=""/>
          <p:cNvPicPr/>
          <p:nvPr/>
        </p:nvPicPr>
        <p:blipFill>
          <a:blip r:embed="rId1"/>
          <a:stretch/>
        </p:blipFill>
        <p:spPr>
          <a:xfrm flipH="1">
            <a:off x="9881640" y="633600"/>
            <a:ext cx="843120" cy="493920"/>
          </a:xfrm>
          <a:prstGeom prst="rect">
            <a:avLst/>
          </a:prstGeom>
          <a:ln w="0">
            <a:noFill/>
          </a:ln>
        </p:spPr>
      </p:pic>
      <p:sp>
        <p:nvSpPr>
          <p:cNvPr id="184" name="Textfeld 8"/>
          <p:cNvSpPr/>
          <p:nvPr/>
        </p:nvSpPr>
        <p:spPr>
          <a:xfrm>
            <a:off x="6888600" y="3154320"/>
            <a:ext cx="31914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7200" spc="-1" strike="noStrike">
                <a:solidFill>
                  <a:srgbClr val="000000"/>
                </a:solidFill>
                <a:latin typeface="Calibri Light"/>
              </a:rPr>
              <a:t>Fragen?</a:t>
            </a:r>
            <a:endParaRPr b="0" lang="de-DE" sz="7200" spc="-1" strike="noStrike">
              <a:latin typeface="Calibri"/>
            </a:endParaRPr>
          </a:p>
        </p:txBody>
      </p:sp>
      <p:grpSp>
        <p:nvGrpSpPr>
          <p:cNvPr id="185" name="Gruppieren 2"/>
          <p:cNvGrpSpPr/>
          <p:nvPr/>
        </p:nvGrpSpPr>
        <p:grpSpPr>
          <a:xfrm>
            <a:off x="760320" y="2103120"/>
            <a:ext cx="5054040" cy="3447000"/>
            <a:chOff x="760320" y="2103120"/>
            <a:chExt cx="5054040" cy="3447000"/>
          </a:xfrm>
        </p:grpSpPr>
        <p:pic>
          <p:nvPicPr>
            <p:cNvPr id="186" name="Grafik 7" descr=""/>
            <p:cNvPicPr/>
            <p:nvPr/>
          </p:nvPicPr>
          <p:blipFill>
            <a:blip r:embed="rId2"/>
            <a:stretch/>
          </p:blipFill>
          <p:spPr>
            <a:xfrm>
              <a:off x="860400" y="2103120"/>
              <a:ext cx="4953960" cy="3302640"/>
            </a:xfrm>
            <a:prstGeom prst="rect">
              <a:avLst/>
            </a:prstGeom>
            <a:ln w="0">
              <a:solidFill>
                <a:srgbClr val="000000"/>
              </a:solidFill>
            </a:ln>
          </p:spPr>
        </p:pic>
        <p:sp>
          <p:nvSpPr>
            <p:cNvPr id="187" name="Textfeld 9"/>
            <p:cNvSpPr/>
            <p:nvPr/>
          </p:nvSpPr>
          <p:spPr>
            <a:xfrm>
              <a:off x="760320" y="5383800"/>
              <a:ext cx="4050720" cy="16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500" spc="-1" strike="noStrike">
                  <a:solidFill>
                    <a:srgbClr val="a6a6a6"/>
                  </a:solidFill>
                  <a:latin typeface="Calibri"/>
                </a:rPr>
                <a:t>Quelle: picture alliance / dpa</a:t>
              </a:r>
              <a:endParaRPr b="0" lang="de-DE" sz="500" spc="-1" strike="noStrike">
                <a:latin typeface="Calibri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Maßnahmenkonzept Radschnellverbindung - Stadtentwicklungsamt Merseburg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97DD305-3A72-4C75-9E7F-C1645DC90908}" type="slidenum">
              <a:t>10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fld id="{D3F465C2-F145-46FE-AFC0-442115317F3F}" type="datetime1">
              <a:t>Date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ihandform: Form 31"/>
          <p:cNvSpPr/>
          <p:nvPr/>
        </p:nvSpPr>
        <p:spPr>
          <a:xfrm>
            <a:off x="-12240" y="656280"/>
            <a:ext cx="9769680" cy="464400"/>
          </a:xfrm>
          <a:custGeom>
            <a:avLst/>
            <a:gdLst/>
            <a:ahLst/>
            <a:rect l="l" t="t" r="r" b="b"/>
            <a:pathLst>
              <a:path w="9769965" h="464674">
                <a:moveTo>
                  <a:pt x="0" y="386977"/>
                </a:moveTo>
                <a:cubicBezTo>
                  <a:pt x="2196503" y="443743"/>
                  <a:pt x="4393007" y="500509"/>
                  <a:pt x="5615275" y="436072"/>
                </a:cubicBezTo>
                <a:cubicBezTo>
                  <a:pt x="6837543" y="371635"/>
                  <a:pt x="6936757" y="12626"/>
                  <a:pt x="7333611" y="352"/>
                </a:cubicBezTo>
                <a:cubicBezTo>
                  <a:pt x="7730465" y="-11922"/>
                  <a:pt x="7590338" y="300038"/>
                  <a:pt x="7996397" y="362430"/>
                </a:cubicBezTo>
                <a:cubicBezTo>
                  <a:pt x="8402456" y="424822"/>
                  <a:pt x="9086210" y="399762"/>
                  <a:pt x="9769965" y="37470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Titel 1"/>
          <p:cNvSpPr txBox="1"/>
          <p:nvPr/>
        </p:nvSpPr>
        <p:spPr>
          <a:xfrm>
            <a:off x="954720" y="504000"/>
            <a:ext cx="1984320" cy="10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Agenda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Grafik 17" descr=""/>
          <p:cNvPicPr/>
          <p:nvPr/>
        </p:nvPicPr>
        <p:blipFill>
          <a:blip r:embed="rId1"/>
          <a:stretch/>
        </p:blipFill>
        <p:spPr>
          <a:xfrm flipH="1">
            <a:off x="9881640" y="633600"/>
            <a:ext cx="843120" cy="493920"/>
          </a:xfrm>
          <a:prstGeom prst="rect">
            <a:avLst/>
          </a:prstGeom>
          <a:ln w="0">
            <a:noFill/>
          </a:ln>
        </p:spPr>
      </p:pic>
      <p:sp>
        <p:nvSpPr>
          <p:cNvPr id="98" name="Ellipse 2"/>
          <p:cNvSpPr/>
          <p:nvPr/>
        </p:nvSpPr>
        <p:spPr>
          <a:xfrm>
            <a:off x="759600" y="2342880"/>
            <a:ext cx="2172240" cy="21722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1. Motivation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99" name="Ellipse 23"/>
          <p:cNvSpPr/>
          <p:nvPr/>
        </p:nvSpPr>
        <p:spPr>
          <a:xfrm>
            <a:off x="3352680" y="2406960"/>
            <a:ext cx="2172240" cy="21722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2. Ausgangs-situation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100" name="Ellipse 25"/>
          <p:cNvSpPr/>
          <p:nvPr/>
        </p:nvSpPr>
        <p:spPr>
          <a:xfrm>
            <a:off x="5945760" y="2342880"/>
            <a:ext cx="2172240" cy="21722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3. Schluss-folgerung &amp; Lösung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101" name="Ellipse 26"/>
          <p:cNvSpPr/>
          <p:nvPr/>
        </p:nvSpPr>
        <p:spPr>
          <a:xfrm>
            <a:off x="8538480" y="2342880"/>
            <a:ext cx="2172240" cy="21722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4. Fazit &amp; Fragen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102" name="Bogen 10"/>
          <p:cNvSpPr/>
          <p:nvPr/>
        </p:nvSpPr>
        <p:spPr>
          <a:xfrm rot="17971200">
            <a:off x="654120" y="2175120"/>
            <a:ext cx="2331720" cy="235476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Bogen 27"/>
          <p:cNvSpPr/>
          <p:nvPr/>
        </p:nvSpPr>
        <p:spPr>
          <a:xfrm rot="8424600">
            <a:off x="3241440" y="2432160"/>
            <a:ext cx="2331720" cy="235476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Bogen 28"/>
          <p:cNvSpPr/>
          <p:nvPr/>
        </p:nvSpPr>
        <p:spPr>
          <a:xfrm rot="16545000">
            <a:off x="5784480" y="2175120"/>
            <a:ext cx="2331720" cy="235476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Bogen 29"/>
          <p:cNvSpPr/>
          <p:nvPr/>
        </p:nvSpPr>
        <p:spPr>
          <a:xfrm rot="2691600">
            <a:off x="8591760" y="2257560"/>
            <a:ext cx="2331720" cy="2354760"/>
          </a:xfrm>
          <a:prstGeom prst="arc">
            <a:avLst>
              <a:gd name="adj1" fmla="val 16200000"/>
              <a:gd name="adj2" fmla="val 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Maßnahmenkonzept Radschnellverbindung - Stadtentwicklungsamt Merseburg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374031A-ECFD-46AC-915B-B9B53EFD00D0}" type="slidenum">
              <a:t>2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fld id="{10111641-DC6E-4F71-A06A-5D3ADD9F8A40}" type="datetime1">
              <a:t>Date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ihandform: Form 31"/>
          <p:cNvSpPr/>
          <p:nvPr/>
        </p:nvSpPr>
        <p:spPr>
          <a:xfrm>
            <a:off x="-12240" y="656280"/>
            <a:ext cx="9769680" cy="464400"/>
          </a:xfrm>
          <a:custGeom>
            <a:avLst/>
            <a:gdLst/>
            <a:ahLst/>
            <a:rect l="l" t="t" r="r" b="b"/>
            <a:pathLst>
              <a:path w="9769965" h="464674">
                <a:moveTo>
                  <a:pt x="0" y="386977"/>
                </a:moveTo>
                <a:cubicBezTo>
                  <a:pt x="2196503" y="443743"/>
                  <a:pt x="4393007" y="500509"/>
                  <a:pt x="5615275" y="436072"/>
                </a:cubicBezTo>
                <a:cubicBezTo>
                  <a:pt x="6837543" y="371635"/>
                  <a:pt x="6936757" y="12626"/>
                  <a:pt x="7333611" y="352"/>
                </a:cubicBezTo>
                <a:cubicBezTo>
                  <a:pt x="7730465" y="-11922"/>
                  <a:pt x="7590338" y="300038"/>
                  <a:pt x="7996397" y="362430"/>
                </a:cubicBezTo>
                <a:cubicBezTo>
                  <a:pt x="8402456" y="424822"/>
                  <a:pt x="9086210" y="399762"/>
                  <a:pt x="9769965" y="37470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Titel 1"/>
          <p:cNvSpPr txBox="1"/>
          <p:nvPr/>
        </p:nvSpPr>
        <p:spPr>
          <a:xfrm>
            <a:off x="1016280" y="504000"/>
            <a:ext cx="2491200" cy="10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rmAutofit fontScale="79000"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Motivation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Grafik 17" descr=""/>
          <p:cNvPicPr/>
          <p:nvPr/>
        </p:nvPicPr>
        <p:blipFill>
          <a:blip r:embed="rId1"/>
          <a:stretch/>
        </p:blipFill>
        <p:spPr>
          <a:xfrm flipH="1">
            <a:off x="9881640" y="633600"/>
            <a:ext cx="843120" cy="493920"/>
          </a:xfrm>
          <a:prstGeom prst="rect">
            <a:avLst/>
          </a:prstGeom>
          <a:ln w="0">
            <a:noFill/>
          </a:ln>
        </p:spPr>
      </p:pic>
      <p:grpSp>
        <p:nvGrpSpPr>
          <p:cNvPr id="109" name="Gruppieren 8"/>
          <p:cNvGrpSpPr/>
          <p:nvPr/>
        </p:nvGrpSpPr>
        <p:grpSpPr>
          <a:xfrm>
            <a:off x="1839240" y="2444040"/>
            <a:ext cx="4131720" cy="2840760"/>
            <a:chOff x="1839240" y="2444040"/>
            <a:chExt cx="4131720" cy="2840760"/>
          </a:xfrm>
        </p:grpSpPr>
        <p:pic>
          <p:nvPicPr>
            <p:cNvPr id="110" name="Grafik 6" descr=""/>
            <p:cNvPicPr/>
            <p:nvPr/>
          </p:nvPicPr>
          <p:blipFill>
            <a:blip r:embed="rId2"/>
            <a:stretch/>
          </p:blipFill>
          <p:spPr>
            <a:xfrm>
              <a:off x="1920240" y="2444040"/>
              <a:ext cx="4050720" cy="2699640"/>
            </a:xfrm>
            <a:prstGeom prst="rect">
              <a:avLst/>
            </a:prstGeom>
            <a:ln w="0">
              <a:solidFill>
                <a:srgbClr val="000000"/>
              </a:solidFill>
            </a:ln>
          </p:spPr>
        </p:pic>
        <p:sp>
          <p:nvSpPr>
            <p:cNvPr id="111" name="Textfeld 7"/>
            <p:cNvSpPr/>
            <p:nvPr/>
          </p:nvSpPr>
          <p:spPr>
            <a:xfrm>
              <a:off x="1839240" y="5118480"/>
              <a:ext cx="4050720" cy="16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500" spc="-1" strike="noStrike">
                  <a:solidFill>
                    <a:srgbClr val="a6a6a6"/>
                  </a:solidFill>
                  <a:latin typeface="Calibri"/>
                </a:rPr>
                <a:t>Quelle: http://www.hohenzollern-urlaub.de/ausflugstipps/fahrradfahren-im-donautal/ </a:t>
              </a:r>
              <a:endParaRPr b="0" lang="de-DE" sz="500" spc="-1" strike="noStrike">
                <a:latin typeface="Calibri"/>
              </a:endParaRPr>
            </a:p>
          </p:txBody>
        </p:sp>
      </p:grpSp>
      <p:grpSp>
        <p:nvGrpSpPr>
          <p:cNvPr id="112" name="Gruppieren 11"/>
          <p:cNvGrpSpPr/>
          <p:nvPr/>
        </p:nvGrpSpPr>
        <p:grpSpPr>
          <a:xfrm>
            <a:off x="5280480" y="1609560"/>
            <a:ext cx="4050720" cy="2628720"/>
            <a:chOff x="5280480" y="1609560"/>
            <a:chExt cx="4050720" cy="2628720"/>
          </a:xfrm>
        </p:grpSpPr>
        <p:pic>
          <p:nvPicPr>
            <p:cNvPr id="113" name="Grafik 10" descr=""/>
            <p:cNvPicPr/>
            <p:nvPr/>
          </p:nvPicPr>
          <p:blipFill>
            <a:blip r:embed="rId3"/>
            <a:stretch/>
          </p:blipFill>
          <p:spPr>
            <a:xfrm>
              <a:off x="5372280" y="1751040"/>
              <a:ext cx="3731040" cy="2487240"/>
            </a:xfrm>
            <a:prstGeom prst="rect">
              <a:avLst/>
            </a:prstGeom>
            <a:ln w="0">
              <a:solidFill>
                <a:srgbClr val="000000"/>
              </a:solidFill>
            </a:ln>
          </p:spPr>
        </p:pic>
        <p:sp>
          <p:nvSpPr>
            <p:cNvPr id="114" name="Textfeld 13"/>
            <p:cNvSpPr/>
            <p:nvPr/>
          </p:nvSpPr>
          <p:spPr>
            <a:xfrm>
              <a:off x="5280480" y="1609560"/>
              <a:ext cx="4050720" cy="16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500" spc="-1" strike="noStrike">
                  <a:solidFill>
                    <a:srgbClr val="a6a6a6"/>
                  </a:solidFill>
                  <a:latin typeface="Calibri"/>
                </a:rPr>
                <a:t>Quelle: https://www.jobrad.org/aktuelles/2019/e-bike-mythen.html </a:t>
              </a:r>
              <a:endParaRPr b="0" lang="de-DE" sz="500" spc="-1" strike="noStrike">
                <a:latin typeface="Calibri"/>
              </a:endParaRPr>
            </a:p>
          </p:txBody>
        </p:sp>
      </p:grpSp>
      <p:grpSp>
        <p:nvGrpSpPr>
          <p:cNvPr id="115" name="Gruppieren 15"/>
          <p:cNvGrpSpPr/>
          <p:nvPr/>
        </p:nvGrpSpPr>
        <p:grpSpPr>
          <a:xfrm>
            <a:off x="5722560" y="4019400"/>
            <a:ext cx="3061440" cy="1875960"/>
            <a:chOff x="5722560" y="4019400"/>
            <a:chExt cx="3061440" cy="1875960"/>
          </a:xfrm>
        </p:grpSpPr>
        <p:pic>
          <p:nvPicPr>
            <p:cNvPr id="116" name="Grafik 14" descr=""/>
            <p:cNvPicPr/>
            <p:nvPr/>
          </p:nvPicPr>
          <p:blipFill>
            <a:blip r:embed="rId4"/>
            <a:stretch/>
          </p:blipFill>
          <p:spPr>
            <a:xfrm>
              <a:off x="5827680" y="4019400"/>
              <a:ext cx="2956320" cy="1662840"/>
            </a:xfrm>
            <a:prstGeom prst="rect">
              <a:avLst/>
            </a:prstGeom>
            <a:ln w="0">
              <a:solidFill>
                <a:srgbClr val="000000"/>
              </a:solidFill>
            </a:ln>
          </p:spPr>
        </p:pic>
        <p:sp>
          <p:nvSpPr>
            <p:cNvPr id="117" name="Textfeld 18"/>
            <p:cNvSpPr/>
            <p:nvPr/>
          </p:nvSpPr>
          <p:spPr>
            <a:xfrm>
              <a:off x="5722560" y="5653080"/>
              <a:ext cx="306144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500" spc="-1" strike="noStrike">
                  <a:solidFill>
                    <a:srgbClr val="a6a6a6"/>
                  </a:solidFill>
                  <a:latin typeface="Calibri"/>
                </a:rPr>
                <a:t>Quelle: https://www.dailytelegraph.com.au/news/nsw/lismore/sport/new-competitive-cycling-club-for-all-riders/news-story/ae8c41fb418472922b5dc60b367e88b7</a:t>
              </a:r>
              <a:endParaRPr b="0" lang="de-DE" sz="500" spc="-1" strike="noStrike">
                <a:latin typeface="Calibri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Maßnahmenkonzept Radschnellverbindung - Stadtentwicklungsamt Merseburg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B38E84F-E429-41BE-99C8-12A0B96B1CE4}" type="slidenum">
              <a:t>3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fld id="{2FD5D817-193D-4005-B226-4B57459E5276}" type="datetime1">
              <a:t>Date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ihandform: Form 31"/>
          <p:cNvSpPr/>
          <p:nvPr/>
        </p:nvSpPr>
        <p:spPr>
          <a:xfrm>
            <a:off x="-12240" y="656280"/>
            <a:ext cx="9769680" cy="464400"/>
          </a:xfrm>
          <a:custGeom>
            <a:avLst/>
            <a:gdLst/>
            <a:ahLst/>
            <a:rect l="l" t="t" r="r" b="b"/>
            <a:pathLst>
              <a:path w="9769965" h="464674">
                <a:moveTo>
                  <a:pt x="0" y="386977"/>
                </a:moveTo>
                <a:cubicBezTo>
                  <a:pt x="2196503" y="443743"/>
                  <a:pt x="4393007" y="500509"/>
                  <a:pt x="5615275" y="436072"/>
                </a:cubicBezTo>
                <a:cubicBezTo>
                  <a:pt x="6837543" y="371635"/>
                  <a:pt x="6936757" y="12626"/>
                  <a:pt x="7333611" y="352"/>
                </a:cubicBezTo>
                <a:cubicBezTo>
                  <a:pt x="7730465" y="-11922"/>
                  <a:pt x="7590338" y="300038"/>
                  <a:pt x="7996397" y="362430"/>
                </a:cubicBezTo>
                <a:cubicBezTo>
                  <a:pt x="8402456" y="424822"/>
                  <a:pt x="9086210" y="399762"/>
                  <a:pt x="9769965" y="37470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Titel 1"/>
          <p:cNvSpPr txBox="1"/>
          <p:nvPr/>
        </p:nvSpPr>
        <p:spPr>
          <a:xfrm>
            <a:off x="1016280" y="504000"/>
            <a:ext cx="2491200" cy="10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rmAutofit fontScale="79000"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Motivation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Grafik 17" descr=""/>
          <p:cNvPicPr/>
          <p:nvPr/>
        </p:nvPicPr>
        <p:blipFill>
          <a:blip r:embed="rId1"/>
          <a:stretch/>
        </p:blipFill>
        <p:spPr>
          <a:xfrm flipH="1">
            <a:off x="9881640" y="633600"/>
            <a:ext cx="843120" cy="493920"/>
          </a:xfrm>
          <a:prstGeom prst="rect">
            <a:avLst/>
          </a:prstGeom>
          <a:ln w="0">
            <a:noFill/>
          </a:ln>
        </p:spPr>
      </p:pic>
      <p:sp>
        <p:nvSpPr>
          <p:cNvPr id="121" name="Textfeld 16"/>
          <p:cNvSpPr/>
          <p:nvPr/>
        </p:nvSpPr>
        <p:spPr>
          <a:xfrm>
            <a:off x="4277160" y="3328560"/>
            <a:ext cx="2591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de-DE" sz="1800" spc="-1" strike="noStrike">
                <a:solidFill>
                  <a:srgbClr val="000000"/>
                </a:solidFill>
                <a:latin typeface="Calibri Light"/>
              </a:rPr>
              <a:t>Mobilität an der Hochschule Merseburg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122" name="Sprechblase: oval 2"/>
          <p:cNvSpPr/>
          <p:nvPr/>
        </p:nvSpPr>
        <p:spPr>
          <a:xfrm>
            <a:off x="6707160" y="2147400"/>
            <a:ext cx="2522160" cy="1606680"/>
          </a:xfrm>
          <a:prstGeom prst="wedgeEllipseCallout">
            <a:avLst>
              <a:gd name="adj1" fmla="val -47715"/>
              <a:gd name="adj2" fmla="val 41402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latin typeface="Calibri"/>
              </a:rPr>
              <a:t>„</a:t>
            </a:r>
            <a:r>
              <a:rPr b="0" lang="de-DE" sz="1100" spc="-1" strike="noStrike">
                <a:solidFill>
                  <a:srgbClr val="000000"/>
                </a:solidFill>
                <a:latin typeface="Calibri"/>
              </a:rPr>
              <a:t>Leider kann die Hochschule nichts gegen die teilweise sehr schlechte bzw. nicht vorhandene Radwegestruktur in Merseburg sowie zwischen Merseburg und Hal-le tun...“</a:t>
            </a:r>
            <a:endParaRPr b="0" lang="de-DE" sz="1100" spc="-1" strike="noStrike">
              <a:latin typeface="Calibri"/>
            </a:endParaRPr>
          </a:p>
        </p:txBody>
      </p:sp>
      <p:sp>
        <p:nvSpPr>
          <p:cNvPr id="123" name="Sprechblase: oval 19"/>
          <p:cNvSpPr/>
          <p:nvPr/>
        </p:nvSpPr>
        <p:spPr>
          <a:xfrm>
            <a:off x="3998880" y="4262760"/>
            <a:ext cx="4942080" cy="1606680"/>
          </a:xfrm>
          <a:prstGeom prst="wedgeEllipseCallout">
            <a:avLst>
              <a:gd name="adj1" fmla="val -27979"/>
              <a:gd name="adj2" fmla="val -58977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latin typeface="Calibri"/>
              </a:rPr>
              <a:t>„</a:t>
            </a:r>
            <a:r>
              <a:rPr b="0" lang="de-DE" sz="1100" spc="-1" strike="noStrike">
                <a:solidFill>
                  <a:srgbClr val="000000"/>
                </a:solidFill>
                <a:latin typeface="Calibri"/>
              </a:rPr>
              <a:t>Ausbau der Radwege (für Räder tatsächlich befahrbare Straßenbeläge schaffen, ausreichend Raum bzw. Breite für Radwege, ausreichende (bauliche) Trennung vom Kfz Verkehr, bevorzugte Wegeführung/Ampelschaltung für Fahrrad-streifen z.B.)“</a:t>
            </a:r>
            <a:endParaRPr b="0" lang="de-DE" sz="1100" spc="-1" strike="noStrike">
              <a:latin typeface="Calibri"/>
            </a:endParaRPr>
          </a:p>
        </p:txBody>
      </p:sp>
      <p:sp>
        <p:nvSpPr>
          <p:cNvPr id="124" name="Sprechblase: oval 20"/>
          <p:cNvSpPr/>
          <p:nvPr/>
        </p:nvSpPr>
        <p:spPr>
          <a:xfrm>
            <a:off x="1218600" y="1639080"/>
            <a:ext cx="4942080" cy="1606680"/>
          </a:xfrm>
          <a:prstGeom prst="wedgeEllipseCallout">
            <a:avLst>
              <a:gd name="adj1" fmla="val 11309"/>
              <a:gd name="adj2" fmla="val 6697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latin typeface="Calibri"/>
              </a:rPr>
              <a:t>„</a:t>
            </a:r>
            <a:r>
              <a:rPr b="0" lang="de-DE" sz="1100" spc="-1" strike="noStrike">
                <a:solidFill>
                  <a:srgbClr val="000000"/>
                </a:solidFill>
                <a:latin typeface="Calibri"/>
              </a:rPr>
              <a:t>Mit dem Rad zur Hochschule fühle ich mich recht oft unsicher. Die Autofahrer drängeln/hupen oft (auf der Straße mit dem Netto [Geusaer Straße, Anm. d. R.]). Auch der Fahrradweg an den Parkplätzen vorbei fühlt sich mit dem Rad nicht sehr sicher an, besonders wenn morgens viele Autos kommen.“</a:t>
            </a:r>
            <a:endParaRPr b="0" lang="de-DE" sz="1100" spc="-1" strike="noStrike"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Maßnahmenkonzept Radschnellverbindung - Stadtentwicklungsamt Merseburg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EE8975D-8E9D-417A-8685-026C11710010}" type="slidenum">
              <a:t>4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fld id="{6F703760-DDAB-4E97-B343-7C4484A1E387}" type="datetime1">
              <a:t>Date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uppieren 2"/>
          <p:cNvGrpSpPr/>
          <p:nvPr/>
        </p:nvGrpSpPr>
        <p:grpSpPr>
          <a:xfrm>
            <a:off x="273960" y="1600560"/>
            <a:ext cx="6995160" cy="4443120"/>
            <a:chOff x="273960" y="1600560"/>
            <a:chExt cx="6995160" cy="4443120"/>
          </a:xfrm>
        </p:grpSpPr>
        <p:grpSp>
          <p:nvGrpSpPr>
            <p:cNvPr id="126" name="Gruppieren 8"/>
            <p:cNvGrpSpPr/>
            <p:nvPr/>
          </p:nvGrpSpPr>
          <p:grpSpPr>
            <a:xfrm>
              <a:off x="375840" y="1600560"/>
              <a:ext cx="6893280" cy="4307040"/>
              <a:chOff x="375840" y="1600560"/>
              <a:chExt cx="6893280" cy="4307040"/>
            </a:xfrm>
          </p:grpSpPr>
          <p:pic>
            <p:nvPicPr>
              <p:cNvPr id="127" name="Grafik 6" descr=""/>
              <p:cNvPicPr/>
              <p:nvPr/>
            </p:nvPicPr>
            <p:blipFill>
              <a:blip r:embed="rId1"/>
              <a:srcRect l="762" t="1529" r="1433" b="10665"/>
              <a:stretch/>
            </p:blipFill>
            <p:spPr>
              <a:xfrm>
                <a:off x="375840" y="1600560"/>
                <a:ext cx="6893280" cy="4307040"/>
              </a:xfrm>
              <a:prstGeom prst="rect">
                <a:avLst/>
              </a:prstGeom>
              <a:ln w="0">
                <a:solidFill>
                  <a:srgbClr val="000000"/>
                </a:solidFill>
              </a:ln>
            </p:spPr>
          </p:pic>
          <p:sp>
            <p:nvSpPr>
              <p:cNvPr id="128" name="Ellipse 7"/>
              <p:cNvSpPr/>
              <p:nvPr/>
            </p:nvSpPr>
            <p:spPr>
              <a:xfrm>
                <a:off x="3342600" y="2916000"/>
                <a:ext cx="294120" cy="29412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29" name="Textfeld 19"/>
            <p:cNvSpPr/>
            <p:nvPr/>
          </p:nvSpPr>
          <p:spPr>
            <a:xfrm>
              <a:off x="273960" y="5877360"/>
              <a:ext cx="4050720" cy="16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500" spc="-1" strike="noStrike">
                  <a:solidFill>
                    <a:srgbClr val="a6a6a6"/>
                  </a:solidFill>
                  <a:latin typeface="Calibri"/>
                </a:rPr>
                <a:t>Quelle: eigene Darstellung</a:t>
              </a:r>
              <a:endParaRPr b="0" lang="de-DE" sz="500" spc="-1" strike="noStrike">
                <a:latin typeface="Calibri"/>
              </a:endParaRPr>
            </a:p>
          </p:txBody>
        </p:sp>
      </p:grpSp>
      <p:sp>
        <p:nvSpPr>
          <p:cNvPr id="130" name="Freihandform: Form 31"/>
          <p:cNvSpPr/>
          <p:nvPr/>
        </p:nvSpPr>
        <p:spPr>
          <a:xfrm>
            <a:off x="-12240" y="656280"/>
            <a:ext cx="9769680" cy="464400"/>
          </a:xfrm>
          <a:custGeom>
            <a:avLst/>
            <a:gdLst/>
            <a:ahLst/>
            <a:rect l="l" t="t" r="r" b="b"/>
            <a:pathLst>
              <a:path w="9769965" h="464674">
                <a:moveTo>
                  <a:pt x="0" y="386977"/>
                </a:moveTo>
                <a:cubicBezTo>
                  <a:pt x="2196503" y="443743"/>
                  <a:pt x="4393007" y="500509"/>
                  <a:pt x="5615275" y="436072"/>
                </a:cubicBezTo>
                <a:cubicBezTo>
                  <a:pt x="6837543" y="371635"/>
                  <a:pt x="6936757" y="12626"/>
                  <a:pt x="7333611" y="352"/>
                </a:cubicBezTo>
                <a:cubicBezTo>
                  <a:pt x="7730465" y="-11922"/>
                  <a:pt x="7590338" y="300038"/>
                  <a:pt x="7996397" y="362430"/>
                </a:cubicBezTo>
                <a:cubicBezTo>
                  <a:pt x="8402456" y="424822"/>
                  <a:pt x="9086210" y="399762"/>
                  <a:pt x="9769965" y="37470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Titel 1"/>
          <p:cNvSpPr txBox="1"/>
          <p:nvPr/>
        </p:nvSpPr>
        <p:spPr>
          <a:xfrm>
            <a:off x="1006560" y="504000"/>
            <a:ext cx="3927240" cy="10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rmAutofit fontScale="79000"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Ausgangssituation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Grafik 17" descr=""/>
          <p:cNvPicPr/>
          <p:nvPr/>
        </p:nvPicPr>
        <p:blipFill>
          <a:blip r:embed="rId2"/>
          <a:stretch/>
        </p:blipFill>
        <p:spPr>
          <a:xfrm flipH="1">
            <a:off x="9881640" y="633600"/>
            <a:ext cx="843120" cy="493920"/>
          </a:xfrm>
          <a:prstGeom prst="rect">
            <a:avLst/>
          </a:prstGeom>
          <a:ln w="0">
            <a:noFill/>
          </a:ln>
        </p:spPr>
      </p:pic>
      <p:sp>
        <p:nvSpPr>
          <p:cNvPr id="133" name="Gerader Verbinder 10"/>
          <p:cNvSpPr/>
          <p:nvPr/>
        </p:nvSpPr>
        <p:spPr>
          <a:xfrm>
            <a:off x="3637080" y="3063240"/>
            <a:ext cx="4424760" cy="3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Textfeld 12"/>
          <p:cNvSpPr/>
          <p:nvPr/>
        </p:nvSpPr>
        <p:spPr>
          <a:xfrm>
            <a:off x="8284680" y="2878560"/>
            <a:ext cx="2591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Konfliktpunkt – B 91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135" name="Ellipse 15"/>
          <p:cNvSpPr/>
          <p:nvPr/>
        </p:nvSpPr>
        <p:spPr>
          <a:xfrm>
            <a:off x="3565440" y="3204000"/>
            <a:ext cx="294120" cy="294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Gerader Verbinder 16"/>
          <p:cNvSpPr/>
          <p:nvPr/>
        </p:nvSpPr>
        <p:spPr>
          <a:xfrm>
            <a:off x="3859920" y="3351240"/>
            <a:ext cx="4151160" cy="7873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Textfeld 20"/>
          <p:cNvSpPr/>
          <p:nvPr/>
        </p:nvSpPr>
        <p:spPr>
          <a:xfrm>
            <a:off x="8284680" y="3916080"/>
            <a:ext cx="25912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Fehlende Anbindung zur Innenstadt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138" name="Gerader Verbinder 21"/>
          <p:cNvSpPr/>
          <p:nvPr/>
        </p:nvSpPr>
        <p:spPr>
          <a:xfrm flipV="1">
            <a:off x="3859920" y="3063240"/>
            <a:ext cx="4201920" cy="28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Ellipse 24"/>
          <p:cNvSpPr/>
          <p:nvPr/>
        </p:nvSpPr>
        <p:spPr>
          <a:xfrm>
            <a:off x="1081440" y="4042800"/>
            <a:ext cx="294120" cy="294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Gerader Verbinder 25"/>
          <p:cNvSpPr/>
          <p:nvPr/>
        </p:nvSpPr>
        <p:spPr>
          <a:xfrm>
            <a:off x="1332720" y="4294080"/>
            <a:ext cx="6591960" cy="111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Textfeld 28"/>
          <p:cNvSpPr/>
          <p:nvPr/>
        </p:nvSpPr>
        <p:spPr>
          <a:xfrm>
            <a:off x="8284680" y="5171040"/>
            <a:ext cx="25912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Fehlende Anbindung zum Geiseltalsee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142" name="Ellipse 22"/>
          <p:cNvSpPr/>
          <p:nvPr/>
        </p:nvSpPr>
        <p:spPr>
          <a:xfrm>
            <a:off x="3637440" y="2543400"/>
            <a:ext cx="294120" cy="294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Gerader Verbinder 23"/>
          <p:cNvSpPr/>
          <p:nvPr/>
        </p:nvSpPr>
        <p:spPr>
          <a:xfrm flipV="1">
            <a:off x="3931920" y="2235600"/>
            <a:ext cx="4079160" cy="455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Textfeld 26"/>
          <p:cNvSpPr/>
          <p:nvPr/>
        </p:nvSpPr>
        <p:spPr>
          <a:xfrm>
            <a:off x="8281080" y="2020320"/>
            <a:ext cx="2591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Konfliktpunkt - Innenstadt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Maßnahmenkonzept Radschnellverbindung - Stadtentwicklungsamt Merseburg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7AC4CFB-4C0E-4DEE-A8EA-029B6F80C5E1}" type="slidenum">
              <a:t>5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fld id="{D58907C4-556B-4A42-AC68-7BD8633E7463}" type="datetime1">
              <a:t>Date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ihandform: Form 31"/>
          <p:cNvSpPr/>
          <p:nvPr/>
        </p:nvSpPr>
        <p:spPr>
          <a:xfrm>
            <a:off x="-12240" y="656280"/>
            <a:ext cx="9769680" cy="464400"/>
          </a:xfrm>
          <a:custGeom>
            <a:avLst/>
            <a:gdLst/>
            <a:ahLst/>
            <a:rect l="l" t="t" r="r" b="b"/>
            <a:pathLst>
              <a:path w="9769965" h="464674">
                <a:moveTo>
                  <a:pt x="0" y="386977"/>
                </a:moveTo>
                <a:cubicBezTo>
                  <a:pt x="2196503" y="443743"/>
                  <a:pt x="4393007" y="500509"/>
                  <a:pt x="5615275" y="436072"/>
                </a:cubicBezTo>
                <a:cubicBezTo>
                  <a:pt x="6837543" y="371635"/>
                  <a:pt x="6936757" y="12626"/>
                  <a:pt x="7333611" y="352"/>
                </a:cubicBezTo>
                <a:cubicBezTo>
                  <a:pt x="7730465" y="-11922"/>
                  <a:pt x="7590338" y="300038"/>
                  <a:pt x="7996397" y="362430"/>
                </a:cubicBezTo>
                <a:cubicBezTo>
                  <a:pt x="8402456" y="424822"/>
                  <a:pt x="9086210" y="399762"/>
                  <a:pt x="9769965" y="37470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Titel 1"/>
          <p:cNvSpPr txBox="1"/>
          <p:nvPr/>
        </p:nvSpPr>
        <p:spPr>
          <a:xfrm>
            <a:off x="1006560" y="504000"/>
            <a:ext cx="3628080" cy="10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rmAutofit fontScale="78000"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Schlussfolgerung &amp; Lösung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Grafik 17" descr=""/>
          <p:cNvPicPr/>
          <p:nvPr/>
        </p:nvPicPr>
        <p:blipFill>
          <a:blip r:embed="rId1"/>
          <a:stretch/>
        </p:blipFill>
        <p:spPr>
          <a:xfrm flipH="1">
            <a:off x="9881640" y="633600"/>
            <a:ext cx="843120" cy="493920"/>
          </a:xfrm>
          <a:prstGeom prst="rect">
            <a:avLst/>
          </a:prstGeom>
          <a:ln w="0">
            <a:noFill/>
          </a:ln>
        </p:spPr>
      </p:pic>
      <p:grpSp>
        <p:nvGrpSpPr>
          <p:cNvPr id="148" name="Gruppieren 11"/>
          <p:cNvGrpSpPr/>
          <p:nvPr/>
        </p:nvGrpSpPr>
        <p:grpSpPr>
          <a:xfrm>
            <a:off x="1671840" y="1877760"/>
            <a:ext cx="4050720" cy="3902040"/>
            <a:chOff x="1671840" y="1877760"/>
            <a:chExt cx="4050720" cy="3902040"/>
          </a:xfrm>
        </p:grpSpPr>
        <p:pic>
          <p:nvPicPr>
            <p:cNvPr id="149" name="Grafik 6" descr=""/>
            <p:cNvPicPr/>
            <p:nvPr/>
          </p:nvPicPr>
          <p:blipFill>
            <a:blip r:embed="rId2"/>
            <a:stretch/>
          </p:blipFill>
          <p:spPr>
            <a:xfrm>
              <a:off x="1771200" y="1877760"/>
              <a:ext cx="2659680" cy="3767040"/>
            </a:xfrm>
            <a:prstGeom prst="rect">
              <a:avLst/>
            </a:prstGeom>
            <a:ln w="0">
              <a:solidFill>
                <a:srgbClr val="000000"/>
              </a:solidFill>
            </a:ln>
          </p:spPr>
        </p:pic>
        <p:sp>
          <p:nvSpPr>
            <p:cNvPr id="150" name="Textfeld 13"/>
            <p:cNvSpPr/>
            <p:nvPr/>
          </p:nvSpPr>
          <p:spPr>
            <a:xfrm>
              <a:off x="1671840" y="5613480"/>
              <a:ext cx="4050720" cy="16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500" spc="-1" strike="noStrike">
                  <a:solidFill>
                    <a:srgbClr val="a6a6a6"/>
                  </a:solidFill>
                  <a:latin typeface="Calibri"/>
                </a:rPr>
                <a:t>Quelle: eigene Darstellung</a:t>
              </a:r>
              <a:endParaRPr b="0" lang="de-DE" sz="500" spc="-1" strike="noStrike">
                <a:latin typeface="Calibri"/>
              </a:endParaRPr>
            </a:p>
          </p:txBody>
        </p:sp>
      </p:grpSp>
      <p:grpSp>
        <p:nvGrpSpPr>
          <p:cNvPr id="151" name="Gruppieren 12"/>
          <p:cNvGrpSpPr/>
          <p:nvPr/>
        </p:nvGrpSpPr>
        <p:grpSpPr>
          <a:xfrm>
            <a:off x="4620240" y="2109960"/>
            <a:ext cx="5385240" cy="3439440"/>
            <a:chOff x="4620240" y="2109960"/>
            <a:chExt cx="5385240" cy="3439440"/>
          </a:xfrm>
        </p:grpSpPr>
        <p:pic>
          <p:nvPicPr>
            <p:cNvPr id="152" name="Grafik 10" descr=""/>
            <p:cNvPicPr/>
            <p:nvPr/>
          </p:nvPicPr>
          <p:blipFill>
            <a:blip r:embed="rId3"/>
            <a:srcRect l="1158" t="2243" r="1932" b="10961"/>
            <a:stretch/>
          </p:blipFill>
          <p:spPr>
            <a:xfrm>
              <a:off x="4708440" y="2109960"/>
              <a:ext cx="5297040" cy="3301920"/>
            </a:xfrm>
            <a:prstGeom prst="rect">
              <a:avLst/>
            </a:prstGeom>
            <a:ln w="0">
              <a:solidFill>
                <a:srgbClr val="000000"/>
              </a:solidFill>
            </a:ln>
          </p:spPr>
        </p:pic>
        <p:sp>
          <p:nvSpPr>
            <p:cNvPr id="153" name="Textfeld 14"/>
            <p:cNvSpPr/>
            <p:nvPr/>
          </p:nvSpPr>
          <p:spPr>
            <a:xfrm>
              <a:off x="4620240" y="5383080"/>
              <a:ext cx="4050720" cy="16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500" spc="-1" strike="noStrike">
                  <a:solidFill>
                    <a:srgbClr val="a6a6a6"/>
                  </a:solidFill>
                  <a:latin typeface="Calibri"/>
                </a:rPr>
                <a:t>Quelle: eigene Darstellung</a:t>
              </a:r>
              <a:endParaRPr b="0" lang="de-DE" sz="500" spc="-1" strike="noStrike">
                <a:latin typeface="Calibri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Maßnahmenkonzept Radschnellverbindung - Stadtentwicklungsamt Merseburg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3CB1A3E-AE91-4A72-89FA-794BC16CC84B}" type="slidenum">
              <a:t>6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fld id="{B92AE22D-1D45-4D74-A2FA-73F1F40FCC63}" type="datetime1">
              <a:t>Date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ihandform: Form 31"/>
          <p:cNvSpPr/>
          <p:nvPr/>
        </p:nvSpPr>
        <p:spPr>
          <a:xfrm>
            <a:off x="-12240" y="656280"/>
            <a:ext cx="9769680" cy="464400"/>
          </a:xfrm>
          <a:custGeom>
            <a:avLst/>
            <a:gdLst/>
            <a:ahLst/>
            <a:rect l="l" t="t" r="r" b="b"/>
            <a:pathLst>
              <a:path w="9769965" h="464674">
                <a:moveTo>
                  <a:pt x="0" y="386977"/>
                </a:moveTo>
                <a:cubicBezTo>
                  <a:pt x="2196503" y="443743"/>
                  <a:pt x="4393007" y="500509"/>
                  <a:pt x="5615275" y="436072"/>
                </a:cubicBezTo>
                <a:cubicBezTo>
                  <a:pt x="6837543" y="371635"/>
                  <a:pt x="6936757" y="12626"/>
                  <a:pt x="7333611" y="352"/>
                </a:cubicBezTo>
                <a:cubicBezTo>
                  <a:pt x="7730465" y="-11922"/>
                  <a:pt x="7590338" y="300038"/>
                  <a:pt x="7996397" y="362430"/>
                </a:cubicBezTo>
                <a:cubicBezTo>
                  <a:pt x="8402456" y="424822"/>
                  <a:pt x="9086210" y="399762"/>
                  <a:pt x="9769965" y="37470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Titel 1"/>
          <p:cNvSpPr txBox="1"/>
          <p:nvPr/>
        </p:nvSpPr>
        <p:spPr>
          <a:xfrm>
            <a:off x="1006560" y="504000"/>
            <a:ext cx="3628080" cy="10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rmAutofit fontScale="78000"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Schlussfolgerung &amp; Lösung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Grafik 17" descr=""/>
          <p:cNvPicPr/>
          <p:nvPr/>
        </p:nvPicPr>
        <p:blipFill>
          <a:blip r:embed="rId1"/>
          <a:stretch/>
        </p:blipFill>
        <p:spPr>
          <a:xfrm flipH="1">
            <a:off x="9881640" y="633600"/>
            <a:ext cx="843120" cy="493920"/>
          </a:xfrm>
          <a:prstGeom prst="rect">
            <a:avLst/>
          </a:prstGeom>
          <a:ln w="0">
            <a:noFill/>
          </a:ln>
        </p:spPr>
      </p:pic>
      <p:pic>
        <p:nvPicPr>
          <p:cNvPr id="157" name="Grafik 7" descr=""/>
          <p:cNvPicPr/>
          <p:nvPr/>
        </p:nvPicPr>
        <p:blipFill>
          <a:blip r:embed="rId2"/>
          <a:stretch/>
        </p:blipFill>
        <p:spPr>
          <a:xfrm>
            <a:off x="320400" y="1825560"/>
            <a:ext cx="5730120" cy="40374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58" name="Rechteck 8"/>
          <p:cNvSpPr/>
          <p:nvPr/>
        </p:nvSpPr>
        <p:spPr>
          <a:xfrm>
            <a:off x="4740480" y="2593800"/>
            <a:ext cx="1242360" cy="10634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Gerader Verbinder 11"/>
          <p:cNvSpPr/>
          <p:nvPr/>
        </p:nvSpPr>
        <p:spPr>
          <a:xfrm>
            <a:off x="5982840" y="3125520"/>
            <a:ext cx="1556280" cy="101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Textfeld 14"/>
          <p:cNvSpPr/>
          <p:nvPr/>
        </p:nvSpPr>
        <p:spPr>
          <a:xfrm>
            <a:off x="7539480" y="2903400"/>
            <a:ext cx="3095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Teichstraße zur Fahrradstraße umgestalten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161" name="Ellipse 16"/>
          <p:cNvSpPr/>
          <p:nvPr/>
        </p:nvSpPr>
        <p:spPr>
          <a:xfrm>
            <a:off x="4253040" y="2565000"/>
            <a:ext cx="294120" cy="294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Gerader Verbinder 18"/>
          <p:cNvSpPr/>
          <p:nvPr/>
        </p:nvSpPr>
        <p:spPr>
          <a:xfrm flipV="1">
            <a:off x="4400280" y="2203920"/>
            <a:ext cx="3138840" cy="361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Textfeld 22"/>
          <p:cNvSpPr/>
          <p:nvPr/>
        </p:nvSpPr>
        <p:spPr>
          <a:xfrm>
            <a:off x="7539480" y="2019600"/>
            <a:ext cx="3095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Unterführung B 91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164" name="Rechteck 25"/>
          <p:cNvSpPr/>
          <p:nvPr/>
        </p:nvSpPr>
        <p:spPr>
          <a:xfrm>
            <a:off x="3714840" y="4724280"/>
            <a:ext cx="2254680" cy="10634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Gerader Verbinder 26"/>
          <p:cNvSpPr/>
          <p:nvPr/>
        </p:nvSpPr>
        <p:spPr>
          <a:xfrm>
            <a:off x="5969520" y="5256000"/>
            <a:ext cx="1622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Textfeld 29"/>
          <p:cNvSpPr/>
          <p:nvPr/>
        </p:nvSpPr>
        <p:spPr>
          <a:xfrm>
            <a:off x="7592040" y="5071680"/>
            <a:ext cx="3095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Anpassung Querung K 2174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167" name="Gerader Verbinder 32"/>
          <p:cNvSpPr/>
          <p:nvPr/>
        </p:nvSpPr>
        <p:spPr>
          <a:xfrm flipV="1">
            <a:off x="5969520" y="4343760"/>
            <a:ext cx="1569600" cy="912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Textfeld 35"/>
          <p:cNvSpPr/>
          <p:nvPr/>
        </p:nvSpPr>
        <p:spPr>
          <a:xfrm>
            <a:off x="7539480" y="4020840"/>
            <a:ext cx="3095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Wegebau zwischen Pelzberg und Geiseltalsee</a:t>
            </a:r>
            <a:endParaRPr b="0" lang="de-DE" sz="1800" spc="-1" strike="noStrike">
              <a:latin typeface="Calibri"/>
            </a:endParaRPr>
          </a:p>
        </p:txBody>
      </p:sp>
      <p:sp>
        <p:nvSpPr>
          <p:cNvPr id="169" name="Textfeld 37"/>
          <p:cNvSpPr/>
          <p:nvPr/>
        </p:nvSpPr>
        <p:spPr>
          <a:xfrm>
            <a:off x="229680" y="5845680"/>
            <a:ext cx="4050720" cy="1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500" spc="-1" strike="noStrike">
                <a:solidFill>
                  <a:srgbClr val="a6a6a6"/>
                </a:solidFill>
                <a:latin typeface="Calibri"/>
              </a:rPr>
              <a:t>Quelle: ISUP</a:t>
            </a:r>
            <a:endParaRPr b="0" lang="de-DE" sz="500" spc="-1" strike="noStrike"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Maßnahmenkonzept Radschnellverbindung - Stadtentwicklungsamt Merseburg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AFDB8C0-3F44-4DE7-B08B-FA83BB970D21}" type="slidenum">
              <a:t>7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fld id="{BFAF8045-2310-4908-BEA9-0FE7E9AC3B6F}" type="datetime1">
              <a:t>Date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nhaltsplatzhalter 2"/>
          <p:cNvSpPr txBox="1"/>
          <p:nvPr/>
        </p:nvSpPr>
        <p:spPr>
          <a:xfrm>
            <a:off x="838080" y="2123280"/>
            <a:ext cx="10515240" cy="4053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Für Merseburg  insgesamt ca. 4,5 Millionen €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Davon alleine 2,8 Mio. € für den Knoten B 91, zwischen Rosengarten/Ulmenweg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Für Braunsbedra insgesamt ca. 200.000 €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Fördermöglichkeiten z.B. über Förderrichtlinie „Revier 2038“ (90%), Sonderprogramm „Stadt und Land“ (90%), Kommunalrichtlinie Klimaschutz (65 %)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Freihandform: Form 31"/>
          <p:cNvSpPr/>
          <p:nvPr/>
        </p:nvSpPr>
        <p:spPr>
          <a:xfrm>
            <a:off x="-12240" y="656280"/>
            <a:ext cx="9769680" cy="464400"/>
          </a:xfrm>
          <a:custGeom>
            <a:avLst/>
            <a:gdLst/>
            <a:ahLst/>
            <a:rect l="l" t="t" r="r" b="b"/>
            <a:pathLst>
              <a:path w="9769965" h="464674">
                <a:moveTo>
                  <a:pt x="0" y="386977"/>
                </a:moveTo>
                <a:cubicBezTo>
                  <a:pt x="2196503" y="443743"/>
                  <a:pt x="4393007" y="500509"/>
                  <a:pt x="5615275" y="436072"/>
                </a:cubicBezTo>
                <a:cubicBezTo>
                  <a:pt x="6837543" y="371635"/>
                  <a:pt x="6936757" y="12626"/>
                  <a:pt x="7333611" y="352"/>
                </a:cubicBezTo>
                <a:cubicBezTo>
                  <a:pt x="7730465" y="-11922"/>
                  <a:pt x="7590338" y="300038"/>
                  <a:pt x="7996397" y="362430"/>
                </a:cubicBezTo>
                <a:cubicBezTo>
                  <a:pt x="8402456" y="424822"/>
                  <a:pt x="9086210" y="399762"/>
                  <a:pt x="9769965" y="37470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2" name="Grafik 7" descr=""/>
          <p:cNvPicPr/>
          <p:nvPr/>
        </p:nvPicPr>
        <p:blipFill>
          <a:blip r:embed="rId1"/>
          <a:stretch/>
        </p:blipFill>
        <p:spPr>
          <a:xfrm flipH="1">
            <a:off x="9881640" y="633600"/>
            <a:ext cx="843120" cy="493920"/>
          </a:xfrm>
          <a:prstGeom prst="rect">
            <a:avLst/>
          </a:prstGeom>
          <a:ln w="0">
            <a:noFill/>
          </a:ln>
        </p:spPr>
      </p:pic>
      <p:sp>
        <p:nvSpPr>
          <p:cNvPr id="173" name="Titel 1"/>
          <p:cNvSpPr/>
          <p:nvPr/>
        </p:nvSpPr>
        <p:spPr>
          <a:xfrm>
            <a:off x="1006560" y="504000"/>
            <a:ext cx="3898440" cy="1052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77000"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Kostenschätzung und Finanzierung</a:t>
            </a:r>
            <a:endParaRPr b="0" lang="de-DE" sz="4400" spc="-1" strike="noStrike"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Maßnahmenkonzept Radschnellverbindung - Stadtentwicklungsamt Merseburg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AB9B2AA-CEFA-4DEA-93F0-7A818B64E97C}" type="slidenum">
              <a:t>8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fld id="{0457DAC5-41AF-4DF4-8342-B3BF2AD5F4B7}" type="datetime1">
              <a:t>Date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ihandform: Form 31"/>
          <p:cNvSpPr/>
          <p:nvPr/>
        </p:nvSpPr>
        <p:spPr>
          <a:xfrm>
            <a:off x="-12240" y="656280"/>
            <a:ext cx="9769680" cy="464400"/>
          </a:xfrm>
          <a:custGeom>
            <a:avLst/>
            <a:gdLst/>
            <a:ahLst/>
            <a:rect l="l" t="t" r="r" b="b"/>
            <a:pathLst>
              <a:path w="9769965" h="464674">
                <a:moveTo>
                  <a:pt x="0" y="386977"/>
                </a:moveTo>
                <a:cubicBezTo>
                  <a:pt x="2196503" y="443743"/>
                  <a:pt x="4393007" y="500509"/>
                  <a:pt x="5615275" y="436072"/>
                </a:cubicBezTo>
                <a:cubicBezTo>
                  <a:pt x="6837543" y="371635"/>
                  <a:pt x="6936757" y="12626"/>
                  <a:pt x="7333611" y="352"/>
                </a:cubicBezTo>
                <a:cubicBezTo>
                  <a:pt x="7730465" y="-11922"/>
                  <a:pt x="7590338" y="300038"/>
                  <a:pt x="7996397" y="362430"/>
                </a:cubicBezTo>
                <a:cubicBezTo>
                  <a:pt x="8402456" y="424822"/>
                  <a:pt x="9086210" y="399762"/>
                  <a:pt x="9769965" y="37470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Titel 1"/>
          <p:cNvSpPr txBox="1"/>
          <p:nvPr/>
        </p:nvSpPr>
        <p:spPr>
          <a:xfrm>
            <a:off x="1006560" y="504000"/>
            <a:ext cx="3423960" cy="1052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rmAutofit fontScale="81000"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Fazit &amp; Fragen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Grafik 17" descr=""/>
          <p:cNvPicPr/>
          <p:nvPr/>
        </p:nvPicPr>
        <p:blipFill>
          <a:blip r:embed="rId1"/>
          <a:stretch/>
        </p:blipFill>
        <p:spPr>
          <a:xfrm flipH="1">
            <a:off x="9881640" y="633600"/>
            <a:ext cx="843120" cy="493920"/>
          </a:xfrm>
          <a:prstGeom prst="rect">
            <a:avLst/>
          </a:prstGeom>
          <a:ln w="0">
            <a:noFill/>
          </a:ln>
        </p:spPr>
      </p:pic>
      <p:sp>
        <p:nvSpPr>
          <p:cNvPr id="177" name="Textfeld 10"/>
          <p:cNvSpPr/>
          <p:nvPr/>
        </p:nvSpPr>
        <p:spPr>
          <a:xfrm>
            <a:off x="838080" y="1805040"/>
            <a:ext cx="3900600" cy="365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Direkte Routenführung</a:t>
            </a:r>
            <a:endParaRPr b="0" lang="de-DE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Leistungsfähig und effizient</a:t>
            </a:r>
            <a:endParaRPr b="0" lang="de-DE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Weitestgehend kreuzungsfrei</a:t>
            </a:r>
            <a:endParaRPr b="0" lang="de-DE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Hochschul-Innenstadt-Achse wird gestärkt</a:t>
            </a:r>
            <a:endParaRPr b="0" lang="de-DE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Ökologische Vorteile</a:t>
            </a:r>
            <a:endParaRPr b="0" lang="de-DE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de-DE" sz="1800" spc="-1" strike="noStrike">
                <a:solidFill>
                  <a:srgbClr val="000000"/>
                </a:solidFill>
                <a:latin typeface="Calibri Light"/>
              </a:rPr>
              <a:t>Förderung des lokalen und regionalen Tourismus</a:t>
            </a:r>
            <a:endParaRPr b="0" lang="de-DE" sz="1800" spc="-1" strike="noStrike">
              <a:latin typeface="Calibri"/>
            </a:endParaRPr>
          </a:p>
        </p:txBody>
      </p:sp>
      <p:grpSp>
        <p:nvGrpSpPr>
          <p:cNvPr id="178" name="Gruppieren 8"/>
          <p:cNvGrpSpPr/>
          <p:nvPr/>
        </p:nvGrpSpPr>
        <p:grpSpPr>
          <a:xfrm>
            <a:off x="4872240" y="2000160"/>
            <a:ext cx="5968440" cy="3444480"/>
            <a:chOff x="4872240" y="2000160"/>
            <a:chExt cx="5968440" cy="3444480"/>
          </a:xfrm>
        </p:grpSpPr>
        <p:pic>
          <p:nvPicPr>
            <p:cNvPr id="179" name="Grafik 7" descr=""/>
            <p:cNvPicPr/>
            <p:nvPr/>
          </p:nvPicPr>
          <p:blipFill>
            <a:blip r:embed="rId2"/>
            <a:stretch/>
          </p:blipFill>
          <p:spPr>
            <a:xfrm>
              <a:off x="4969080" y="2000160"/>
              <a:ext cx="5871600" cy="3302640"/>
            </a:xfrm>
            <a:prstGeom prst="rect">
              <a:avLst/>
            </a:prstGeom>
            <a:ln w="0">
              <a:solidFill>
                <a:srgbClr val="000000"/>
              </a:solidFill>
            </a:ln>
          </p:spPr>
        </p:pic>
        <p:sp>
          <p:nvSpPr>
            <p:cNvPr id="180" name="Textfeld 11"/>
            <p:cNvSpPr/>
            <p:nvPr/>
          </p:nvSpPr>
          <p:spPr>
            <a:xfrm>
              <a:off x="4872240" y="5278320"/>
              <a:ext cx="4050720" cy="16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500" spc="-1" strike="noStrike">
                  <a:solidFill>
                    <a:srgbClr val="a6a6a6"/>
                  </a:solidFill>
                  <a:latin typeface="Calibri"/>
                </a:rPr>
                <a:t>Quelle: https://www.flyer-bikes.com/de-de</a:t>
              </a:r>
              <a:endParaRPr b="0" lang="de-DE" sz="500" spc="-1" strike="noStrike">
                <a:latin typeface="Calibri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Maßnahmenkonzept Radschnellverbindung - Stadtentwicklungsamt Merseburg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C6F6F24-7E4D-4BDE-A4C8-9D9763C37F1A}" type="slidenum">
              <a:t>9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fld id="{F6380EB0-46F6-414B-A29A-28E6320C0291}" type="datetime1">
              <a:t>Date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Collabora_Office/21.06.32.1$Linux_X86_64 LibreOffice_project/e211b5bd8f650e41def794c1d21bb82130000f3c</Application>
  <AppVersion>15.0000</AppVersion>
  <Words>431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2022-07-14T07:50:57Z</dcterms:created>
  <dc:creator>Heyn, Lukas</dc:creator>
  <dc:description/>
  <dc:language>de-DE</dc:language>
  <cp:lastModifiedBy/>
  <cp:lastPrinted>2022-08-10T06:21:38Z</cp:lastPrinted>
  <dcterms:modified xsi:type="dcterms:W3CDTF">2022-08-31T17:23:24Z</dcterms:modified>
  <cp:revision>32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10</vt:i4>
  </property>
</Properties>
</file>